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02_EA591E8C.xml" ContentType="application/vnd.ms-powerpoint.comments+xml"/>
  <Override PartName="/ppt/comments/modernComment_110_9A4EE287.xml" ContentType="application/vnd.ms-powerpoint.comments+xml"/>
  <Override PartName="/ppt/comments/modernComment_103_B6A0F3BD.xml" ContentType="application/vnd.ms-powerpoint.comments+xml"/>
  <Override PartName="/ppt/comments/modernComment_10B_4F60D5B3.xml" ContentType="application/vnd.ms-powerpoint.comments+xml"/>
  <Override PartName="/ppt/comments/modernComment_10E_9B407214.xml" ContentType="application/vnd.ms-powerpoint.comments+xml"/>
  <Override PartName="/ppt/comments/modernComment_113_6FC81F44.xml" ContentType="application/vnd.ms-powerpoint.comments+xml"/>
  <Override PartName="/ppt/comments/modernComment_104_34A2AF9C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6" r:id="rId4"/>
    <p:sldId id="258" r:id="rId5"/>
    <p:sldId id="272" r:id="rId6"/>
    <p:sldId id="259" r:id="rId7"/>
    <p:sldId id="267" r:id="rId8"/>
    <p:sldId id="270" r:id="rId9"/>
    <p:sldId id="275" r:id="rId10"/>
    <p:sldId id="273" r:id="rId11"/>
    <p:sldId id="274" r:id="rId12"/>
    <p:sldId id="269" r:id="rId13"/>
    <p:sldId id="260" r:id="rId14"/>
    <p:sldId id="26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4EC56E-CA45-4619-91BB-7FAF629CCB48}">
          <p14:sldIdLst>
            <p14:sldId id="257"/>
            <p14:sldId id="261"/>
            <p14:sldId id="266"/>
            <p14:sldId id="258"/>
            <p14:sldId id="272"/>
          </p14:sldIdLst>
        </p14:section>
        <p14:section name="Untitled Section" id="{CC18F3DC-EF58-4BBC-9554-E8CBDC46AF22}">
          <p14:sldIdLst>
            <p14:sldId id="259"/>
            <p14:sldId id="267"/>
            <p14:sldId id="270"/>
            <p14:sldId id="275"/>
            <p14:sldId id="273"/>
            <p14:sldId id="274"/>
            <p14:sldId id="269"/>
            <p14:sldId id="260"/>
            <p14:sldId id="263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E319A1-0FCB-9C7E-773B-9DFB46CA68C9}" name="Karen Manuel" initials="KM" userId="0b78c3503de241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762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2_EA591E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129581-C110-488F-B969-C5232B2C1BDE}" authorId="{0FE319A1-0FCB-9C7E-773B-9DFB46CA68C9}" created="2023-02-10T00:56:40.65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31709068" sldId="258"/>
      <ac:spMk id="3" creationId="{A27042CC-4E3A-E676-F9A1-440D9051A72A}"/>
      <ac:txMk cp="16" len="1">
        <ac:context len="98" hash="4188446506"/>
      </ac:txMk>
    </ac:txMkLst>
    <p188:pos x="852334" y="672330"/>
    <p188:replyLst>
      <p188:reply id="{12910C8D-9BD3-4AAF-A57A-083A56B379D9}" authorId="{0FE319A1-0FCB-9C7E-773B-9DFB46CA68C9}" created="2023-02-10T00:58:33.797">
        <p188:txBody>
          <a:bodyPr/>
          <a:lstStyle/>
          <a:p>
            <a:r>
              <a:rPr lang="en-US"/>
              <a:t>It is confusing to have the 3 pictures on this slide. I think you should put them on a separate slide with their names and the year they joined. Perhaps do that for the entire board.</a:t>
            </a:r>
          </a:p>
        </p188:txBody>
      </p188:reply>
    </p188:replyLst>
    <p188:txBody>
      <a:bodyPr/>
      <a:lstStyle/>
      <a:p>
        <a:r>
          <a:rPr lang="en-US"/>
          <a:t>We have 16 board members</a:t>
        </a:r>
      </a:p>
    </p188:txBody>
  </p188:cm>
</p188:cmLst>
</file>

<file path=ppt/comments/modernComment_103_B6A0F3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6D8B69-7CB7-4797-A790-0B6541D2B409}" authorId="{0FE319A1-0FCB-9C7E-773B-9DFB46CA68C9}" created="2023-02-10T01:00:51.402">
    <pc:sldMkLst xmlns:pc="http://schemas.microsoft.com/office/powerpoint/2013/main/command">
      <pc:docMk/>
      <pc:sldMk cId="3064001469" sldId="259"/>
    </pc:sldMkLst>
    <p188:txBody>
      <a:bodyPr/>
      <a:lstStyle/>
      <a:p>
        <a:r>
          <a:rPr lang="en-US"/>
          <a:t>I think you should say something about Honora's nearly 50 years of service to the library.</a:t>
        </a:r>
      </a:p>
    </p188:txBody>
  </p188:cm>
  <p188:cm id="{07597D20-AB90-433B-88BB-68F3E7B99D31}" authorId="{0FE319A1-0FCB-9C7E-773B-9DFB46CA68C9}" created="2023-02-10T01:01:30.371">
    <pc:sldMkLst xmlns:pc="http://schemas.microsoft.com/office/powerpoint/2013/main/command">
      <pc:docMk/>
      <pc:sldMk cId="3064001469" sldId="259"/>
    </pc:sldMkLst>
    <p188:txBody>
      <a:bodyPr/>
      <a:lstStyle/>
      <a:p>
        <a:r>
          <a:rPr lang="en-US"/>
          <a:t>It would also be nice to acknowledge Marcie for her service and her continuing to volunteer for the Friends.</a:t>
        </a:r>
      </a:p>
    </p188:txBody>
  </p188:cm>
</p188:cmLst>
</file>

<file path=ppt/comments/modernComment_104_34A2AF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C54D8D-4743-4BF0-AF53-21BEB9A05C64}" authorId="{0FE319A1-0FCB-9C7E-773B-9DFB46CA68C9}" created="2023-02-10T01:32:43.23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83077020" sldId="260"/>
      <ac:picMk id="22" creationId="{7C87C5C0-880C-F7E7-C77D-96D3DB087FAC}"/>
    </ac:deMkLst>
    <p188:txBody>
      <a:bodyPr/>
      <a:lstStyle/>
      <a:p>
        <a:r>
          <a:rPr lang="en-US"/>
          <a:t>I thought the legend was too hard to read, so I did this instead. It is easy to get it back if you prefer the original style.</a:t>
        </a:r>
      </a:p>
    </p188:txBody>
  </p188:cm>
</p188:cmLst>
</file>

<file path=ppt/comments/modernComment_10B_4F60D5B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41888A-E9AE-4C0B-A18E-7EC7EACE8D9A}" authorId="{0FE319A1-0FCB-9C7E-773B-9DFB46CA68C9}" created="2023-02-10T01:04:49.018">
    <pc:sldMkLst xmlns:pc="http://schemas.microsoft.com/office/powerpoint/2013/main/command">
      <pc:docMk/>
      <pc:sldMk cId="1331746227" sldId="267"/>
    </pc:sldMkLst>
    <p188:txBody>
      <a:bodyPr/>
      <a:lstStyle/>
      <a:p>
        <a:r>
          <a:rPr lang="en-US"/>
          <a:t>We started using the term "mini book sale" in place of "pop-up"</a:t>
        </a:r>
      </a:p>
    </p188:txBody>
  </p188:cm>
</p188:cmLst>
</file>

<file path=ppt/comments/modernComment_10E_9B4072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B2D29A-0EE8-4E2A-8252-4A061F20E07E}" authorId="{0FE319A1-0FCB-9C7E-773B-9DFB46CA68C9}" created="2023-02-10T01:05:35.1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04691988" sldId="270"/>
      <ac:spMk id="3" creationId="{6F3C75D2-F2EA-4FDF-F9D8-8E690759A01A}"/>
    </ac:deMkLst>
    <p188:txBody>
      <a:bodyPr/>
      <a:lstStyle/>
      <a:p>
        <a:r>
          <a:rPr lang="en-US"/>
          <a:t>I THOUGHT CINDY WAS PLANNING 3 MINI BOOK SALES?</a:t>
        </a:r>
      </a:p>
    </p188:txBody>
  </p188:cm>
</p188:cmLst>
</file>

<file path=ppt/comments/modernComment_110_9A4EE2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545F66-C977-4E5F-BA57-D71121F145D1}" authorId="{0FE319A1-0FCB-9C7E-773B-9DFB46CA68C9}" created="2023-02-10T00:59:05.610">
    <pc:sldMkLst xmlns:pc="http://schemas.microsoft.com/office/powerpoint/2013/main/command">
      <pc:docMk/>
      <pc:sldMk cId="2588861063" sldId="272"/>
    </pc:sldMkLst>
    <p188:replyLst>
      <p188:reply id="{904F0968-F359-4C19-A48B-C2110A001A6B}" authorId="{0FE319A1-0FCB-9C7E-773B-9DFB46CA68C9}" created="2023-02-10T01:00:09.543">
        <p188:txBody>
          <a:bodyPr/>
          <a:lstStyle/>
          <a:p>
            <a:r>
              <a:rPr lang="en-US"/>
              <a:t>Actually, I think all 3 of these were new in 2022??</a:t>
            </a:r>
          </a:p>
        </p188:txBody>
      </p188:reply>
    </p188:replyLst>
    <p188:txBody>
      <a:bodyPr/>
      <a:lstStyle/>
      <a:p>
        <a:r>
          <a:rPr lang="en-US"/>
          <a:t>Did we have any new board members in 2022?</a:t>
        </a:r>
      </a:p>
    </p188:txBody>
  </p188:cm>
</p188:cmLst>
</file>

<file path=ppt/comments/modernComment_113_6FC81F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B82428-CBFB-4823-B92A-F4E163FB812D}" authorId="{0FE319A1-0FCB-9C7E-773B-9DFB46CA68C9}" created="2023-02-10T01:07:07.704">
    <pc:sldMkLst xmlns:pc="http://schemas.microsoft.com/office/powerpoint/2013/main/command">
      <pc:docMk/>
      <pc:sldMk cId="1875386180" sldId="275"/>
    </pc:sldMkLst>
    <p188:txBody>
      <a:bodyPr/>
      <a:lstStyle/>
      <a:p>
        <a:r>
          <a:rPr lang="en-US"/>
          <a:t>Add some info and statistics: Intro Philip, # books sold, $ earned/month over time… not sure what else. Maybe Philip of Josephine can help with the stats.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93FBB-CE0E-4DCE-A626-61DAEA43ADC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67FE7C7-86D4-483F-A0D5-438641D1457E}">
      <dgm:prSet/>
      <dgm:spPr/>
      <dgm:t>
        <a:bodyPr/>
        <a:lstStyle/>
        <a:p>
          <a:r>
            <a:rPr lang="en-US"/>
            <a:t>Provide opportunities to contribute to the ongoing services and growth of the Alameda Free Library for the enjoyment and benefit of the entire community.</a:t>
          </a:r>
        </a:p>
      </dgm:t>
    </dgm:pt>
    <dgm:pt modelId="{BADBDB12-3E98-4EC1-9FF2-455D6C145A5A}" type="parTrans" cxnId="{5A9D1DAA-1D3A-4251-8ABA-007F497E0A5E}">
      <dgm:prSet/>
      <dgm:spPr/>
      <dgm:t>
        <a:bodyPr/>
        <a:lstStyle/>
        <a:p>
          <a:endParaRPr lang="en-US"/>
        </a:p>
      </dgm:t>
    </dgm:pt>
    <dgm:pt modelId="{9A2203DE-E08C-45C5-AC29-0C8461A51273}" type="sibTrans" cxnId="{5A9D1DAA-1D3A-4251-8ABA-007F497E0A5E}">
      <dgm:prSet/>
      <dgm:spPr/>
      <dgm:t>
        <a:bodyPr/>
        <a:lstStyle/>
        <a:p>
          <a:endParaRPr lang="en-US"/>
        </a:p>
      </dgm:t>
    </dgm:pt>
    <dgm:pt modelId="{D82057D7-207D-4EFC-8F22-75DC3DD92CFC}">
      <dgm:prSet/>
      <dgm:spPr/>
      <dgm:t>
        <a:bodyPr/>
        <a:lstStyle/>
        <a:p>
          <a:r>
            <a:rPr lang="en-US"/>
            <a:t>Steward the Library and its many services and programs through advocacy, volunteerism, and fund raising to supplement public funding.</a:t>
          </a:r>
        </a:p>
      </dgm:t>
    </dgm:pt>
    <dgm:pt modelId="{A6C6BBA8-9217-43DE-A0FA-BA1F41A5642A}" type="parTrans" cxnId="{D8CA72B9-3A85-40CB-848D-09C0458E7D89}">
      <dgm:prSet/>
      <dgm:spPr/>
      <dgm:t>
        <a:bodyPr/>
        <a:lstStyle/>
        <a:p>
          <a:endParaRPr lang="en-US"/>
        </a:p>
      </dgm:t>
    </dgm:pt>
    <dgm:pt modelId="{8C4ABCF6-523E-4123-870E-AAD38D58417F}" type="sibTrans" cxnId="{D8CA72B9-3A85-40CB-848D-09C0458E7D89}">
      <dgm:prSet/>
      <dgm:spPr/>
      <dgm:t>
        <a:bodyPr/>
        <a:lstStyle/>
        <a:p>
          <a:endParaRPr lang="en-US"/>
        </a:p>
      </dgm:t>
    </dgm:pt>
    <dgm:pt modelId="{BC01ECAC-1F47-49C1-B9F6-21F657CBE601}" type="pres">
      <dgm:prSet presAssocID="{22F93FBB-CE0E-4DCE-A626-61DAEA43ADCE}" presName="linear" presStyleCnt="0">
        <dgm:presLayoutVars>
          <dgm:animLvl val="lvl"/>
          <dgm:resizeHandles val="exact"/>
        </dgm:presLayoutVars>
      </dgm:prSet>
      <dgm:spPr/>
    </dgm:pt>
    <dgm:pt modelId="{DAA0A390-BDFB-4201-9CB6-5598263421B7}" type="pres">
      <dgm:prSet presAssocID="{967FE7C7-86D4-483F-A0D5-438641D1457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6634C78-A251-4E3E-8846-38C0FA89E17C}" type="pres">
      <dgm:prSet presAssocID="{9A2203DE-E08C-45C5-AC29-0C8461A51273}" presName="spacer" presStyleCnt="0"/>
      <dgm:spPr/>
    </dgm:pt>
    <dgm:pt modelId="{1423754B-D744-49E4-8CA1-6335CDB036FC}" type="pres">
      <dgm:prSet presAssocID="{D82057D7-207D-4EFC-8F22-75DC3DD92CF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45E0F21-D809-4D1A-941E-C5D6C44CF02E}" type="presOf" srcId="{967FE7C7-86D4-483F-A0D5-438641D1457E}" destId="{DAA0A390-BDFB-4201-9CB6-5598263421B7}" srcOrd="0" destOrd="0" presId="urn:microsoft.com/office/officeart/2005/8/layout/vList2"/>
    <dgm:cxn modelId="{8993B597-675F-46C4-A418-4833D47BA9C0}" type="presOf" srcId="{D82057D7-207D-4EFC-8F22-75DC3DD92CFC}" destId="{1423754B-D744-49E4-8CA1-6335CDB036FC}" srcOrd="0" destOrd="0" presId="urn:microsoft.com/office/officeart/2005/8/layout/vList2"/>
    <dgm:cxn modelId="{5A9D1DAA-1D3A-4251-8ABA-007F497E0A5E}" srcId="{22F93FBB-CE0E-4DCE-A626-61DAEA43ADCE}" destId="{967FE7C7-86D4-483F-A0D5-438641D1457E}" srcOrd="0" destOrd="0" parTransId="{BADBDB12-3E98-4EC1-9FF2-455D6C145A5A}" sibTransId="{9A2203DE-E08C-45C5-AC29-0C8461A51273}"/>
    <dgm:cxn modelId="{D8CA72B9-3A85-40CB-848D-09C0458E7D89}" srcId="{22F93FBB-CE0E-4DCE-A626-61DAEA43ADCE}" destId="{D82057D7-207D-4EFC-8F22-75DC3DD92CFC}" srcOrd="1" destOrd="0" parTransId="{A6C6BBA8-9217-43DE-A0FA-BA1F41A5642A}" sibTransId="{8C4ABCF6-523E-4123-870E-AAD38D58417F}"/>
    <dgm:cxn modelId="{70B6D3C3-3B3C-4CEA-9CFF-8ECAE891D5EC}" type="presOf" srcId="{22F93FBB-CE0E-4DCE-A626-61DAEA43ADCE}" destId="{BC01ECAC-1F47-49C1-B9F6-21F657CBE601}" srcOrd="0" destOrd="0" presId="urn:microsoft.com/office/officeart/2005/8/layout/vList2"/>
    <dgm:cxn modelId="{EFDBADE4-3715-4065-806B-489F31A0B874}" type="presParOf" srcId="{BC01ECAC-1F47-49C1-B9F6-21F657CBE601}" destId="{DAA0A390-BDFB-4201-9CB6-5598263421B7}" srcOrd="0" destOrd="0" presId="urn:microsoft.com/office/officeart/2005/8/layout/vList2"/>
    <dgm:cxn modelId="{5B2136A9-1D19-4DBC-963C-20BB0C2509AA}" type="presParOf" srcId="{BC01ECAC-1F47-49C1-B9F6-21F657CBE601}" destId="{46634C78-A251-4E3E-8846-38C0FA89E17C}" srcOrd="1" destOrd="0" presId="urn:microsoft.com/office/officeart/2005/8/layout/vList2"/>
    <dgm:cxn modelId="{28912686-B1C4-41DE-8520-CE22575923DE}" type="presParOf" srcId="{BC01ECAC-1F47-49C1-B9F6-21F657CBE601}" destId="{1423754B-D744-49E4-8CA1-6335CDB036F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0A390-BDFB-4201-9CB6-5598263421B7}">
      <dsp:nvSpPr>
        <dsp:cNvPr id="0" name=""/>
        <dsp:cNvSpPr/>
      </dsp:nvSpPr>
      <dsp:spPr>
        <a:xfrm>
          <a:off x="0" y="23724"/>
          <a:ext cx="6263640" cy="2683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Provide opportunities to contribute to the ongoing services and growth of the Alameda Free Library for the enjoyment and benefit of the entire community.</a:t>
          </a:r>
        </a:p>
      </dsp:txBody>
      <dsp:txXfrm>
        <a:off x="131021" y="154745"/>
        <a:ext cx="6001598" cy="2421937"/>
      </dsp:txXfrm>
    </dsp:sp>
    <dsp:sp modelId="{1423754B-D744-49E4-8CA1-6335CDB036FC}">
      <dsp:nvSpPr>
        <dsp:cNvPr id="0" name=""/>
        <dsp:cNvSpPr/>
      </dsp:nvSpPr>
      <dsp:spPr>
        <a:xfrm>
          <a:off x="0" y="2796984"/>
          <a:ext cx="6263640" cy="26839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Steward the Library and its many services and programs through advocacy, volunteerism, and fund raising to supplement public funding.</a:t>
          </a:r>
        </a:p>
      </dsp:txBody>
      <dsp:txXfrm>
        <a:off x="131021" y="2928005"/>
        <a:ext cx="6001598" cy="2421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E2D0-8DB7-418A-A612-2A99D0814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029D6-AA71-4B66-A47F-0EA6EF834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22A6-C1ED-4FB1-8F8B-E3DDDF57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8AA8F-2A85-4181-B300-D3D947DC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DB89D-0844-4D1B-B0FA-A9583B80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42D3-C6A5-4CB6-BB9A-73B66751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263D5-57BD-4BD8-B8A9-220641E46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ADAD2-ED42-4E00-B8A8-EBC6FC8B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C114A-84A8-47F1-A2E5-A458862D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E961A-C0B5-4CF4-AF26-0613C32B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3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3688E-8437-419C-804A-1AE8687815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88A81-8698-4CD6-A6F6-DD7BC8D07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99181-C1DD-4705-B669-847C56DCF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C141F-63A9-4B23-8B43-5C949D8C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FEE9-EAFE-431D-8212-43E65F5FC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887E-1FFB-4A60-9EE7-98390AF1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3B7F-ED97-4B85-9D15-173ED0A8F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97028-D9DE-4454-8356-D4D34BD6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F20C-DBFE-459F-968C-BD06DF10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19E3-BC02-4DBC-B5DF-88ABA33A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0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D7B8-2CF2-4F80-82EC-A82695A0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65C4C-D75A-40C9-B503-B08B73B88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CF260-7A98-412A-AAB0-45400852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10312-7823-4AD6-B9BE-F3BB59B5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1A70C-3E23-471E-9EFE-09A1263D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1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110B-5038-4353-864B-5F09D81A2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748E-CADF-4D67-86FB-F092F6657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21504-B7B4-4111-9310-EB1511F61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86993-64E8-4517-9749-4CA89A68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79067-50AF-47D0-A5DA-FF72B75F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30D4D-7208-4B88-9821-9D1F2983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41B3-1C2D-40B6-93E1-5DC6641B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A4239-E4B1-487A-B46E-E57C1F1B6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D7824-B0B0-4326-B857-C9BBD4677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7077D-6A33-4802-86C7-423BD4504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850D7-FEA6-468C-8F6E-A02E139CE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EB80A-D37C-40BB-B33C-A24E6D0D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6A87D-13BC-4542-A6DE-F19BB916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EE117-B98E-4453-96FF-7540DA27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4702-0B60-45E7-868A-5255DC21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5AFF4-BC40-4D50-A956-D3E4329C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79FA1-B89C-4353-BFEE-8FDEC2FE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C9056-33F8-4DDB-AF91-7C78DCB6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0ED65-6EBF-4A5A-93D0-91535F21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ADFC4-580D-4161-A2A6-E66ADB86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EAB6A-5CDB-4ED2-896C-1794CAA4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13EF-8CE8-4B22-A647-662E9CDE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B41D-1F73-45A2-8647-912B1F411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B0D64-296B-458B-8BF6-6946A254F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8DD40-4740-4E9A-89AD-FF42C8A2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335F7-23A7-4A1F-95E8-855F67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64B8F-4CAC-402C-9897-6AA9FC05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179A-C6E8-43BB-A877-605CDB864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B19E4-4F8A-4E14-8DE2-FB4177769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DF91F-54CE-401F-AA57-F147719F0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98BFB-A02C-47E4-8CAD-932833FB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9E062-74A9-4579-9A01-08FF51F6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10417-DCCC-4D8D-A756-12EF05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DB63A-B02F-43EB-B3B7-88A2C0B1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F30B2-7569-4CCD-BCD3-F675B69D5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914C2-F7BC-44A3-BAC8-913E3EC39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8FEC8-3336-4F0D-99B5-B08CEADA4BB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65ADB-E75A-48CA-82AA-75F54FEC1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9A3C6-12A4-4B39-902F-08FC696E7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D658-38CA-49BA-A257-76FC0E73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104_34A2AF9C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102_EA591E8C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microsoft.com/office/2018/10/relationships/comments" Target="../comments/modernComment_110_9A4EE2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03_B6A0F3BD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microsoft.com/office/2018/10/relationships/comments" Target="../comments/modernComment_10B_4F60D5B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microsoft.com/office/2018/10/relationships/comments" Target="../comments/modernComment_10E_9B4072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8/10/relationships/comments" Target="../comments/modernComment_113_6FC81F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48705191-2961-50B7-FC73-35DBCE9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sz="3200" b="1" dirty="0">
              <a:solidFill>
                <a:schemeClr val="accent5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venir Next LT Pro" panose="020B0504020202020204" pitchFamily="34" charset="0"/>
              </a:rPr>
              <a:t>2022 ANNUAL REPORT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venir Next LT Pro" panose="020B0504020202020204" pitchFamily="34" charset="0"/>
              </a:rPr>
              <a:t>February 2023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FB9262-E5B7-4852-BBD9-296C9DD7088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61134" y="1693659"/>
            <a:ext cx="7869731" cy="15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9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6C20F-07AE-3239-30D2-0AC37DC9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FRIENDS @ HOME</a:t>
            </a:r>
            <a:r>
              <a:rPr lang="en-US" sz="3200" b="1" dirty="0"/>
              <a:t> 2022 ART DOCENT PRESENTATIONS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3EE1-922B-617B-50F5-425D12E5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8000" b="1" dirty="0"/>
              <a:t>13 PRESENTATIONS – Alice Neel, Faith Ringgold, The Obama Portraits, Ramses the Great, Picasso and His Women, Visions of the Southwest: Ansel Adams and Georgia O’Keefe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64FD1-52FC-797D-E18A-D48619E5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1" r="16281" b="3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6F80A-B9CD-156F-F98C-4950E978E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077"/>
          <a:stretch/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26F17-5938-EE6F-933B-237BCB9E6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7912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5DC389-6E12-BAE4-38EA-5D268FDD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6" y="458033"/>
            <a:ext cx="11088405" cy="550645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FRIENDS @ HOME:  13 AUTHOR PRESENTATIONS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9E6D9-A08E-A27F-7751-60452130D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8" r="1" b="4488"/>
          <a:stretch/>
        </p:blipFill>
        <p:spPr>
          <a:xfrm>
            <a:off x="549276" y="1555238"/>
            <a:ext cx="3591337" cy="475410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B31C8-A711-CECB-4F4E-94C7F8238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9098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47A5A-991B-2F9A-D333-4070D47E3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3" r="-3" b="11741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65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BF2FE-BAA6-CC0E-BDBB-28D527C6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BOOKS INC FUNDRAISER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816AA-634F-1A84-CA1C-E35C7AFD3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b="1" dirty="0"/>
              <a:t>FUNDRAISING PARTNERSHIP</a:t>
            </a:r>
          </a:p>
          <a:p>
            <a:r>
              <a:rPr lang="en-US" sz="2200" b="1" dirty="0"/>
              <a:t>THE COMMUNITY PURCHASED BOOKS REQUESTED BY AUSD SCHOOL LIBRARIANS</a:t>
            </a:r>
          </a:p>
          <a:p>
            <a:r>
              <a:rPr lang="en-US" sz="2200" b="1" dirty="0"/>
              <a:t>OVER $1,000 RAISED FOR FAL</a:t>
            </a:r>
          </a:p>
          <a:p>
            <a:pPr lvl="1"/>
            <a:r>
              <a:rPr lang="en-US" sz="2200" b="1" dirty="0"/>
              <a:t>DELIVERED 100-150 BOOKS TO ALAMEDA SCHOOLS</a:t>
            </a:r>
          </a:p>
        </p:txBody>
      </p:sp>
      <p:pic>
        <p:nvPicPr>
          <p:cNvPr id="5" name="Picture 4" descr="A picture containing text, mounted, sign&#10;&#10;Description automatically generated">
            <a:extLst>
              <a:ext uri="{FF2B5EF4-FFF2-40B4-BE49-F238E27FC236}">
                <a16:creationId xmlns:a16="http://schemas.microsoft.com/office/drawing/2014/main" id="{97F546EB-77A8-7377-21B4-E8EBAD8B7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r="2319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5468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0998A3-CBF8-2B19-7807-8DBAC0D9A8AA}"/>
              </a:ext>
            </a:extLst>
          </p:cNvPr>
          <p:cNvGrpSpPr/>
          <p:nvPr/>
        </p:nvGrpSpPr>
        <p:grpSpPr>
          <a:xfrm>
            <a:off x="200681" y="97305"/>
            <a:ext cx="11344940" cy="6760695"/>
            <a:chOff x="331309" y="46921"/>
            <a:chExt cx="11344940" cy="6760695"/>
          </a:xfrm>
        </p:grpSpPr>
        <p:pic>
          <p:nvPicPr>
            <p:cNvPr id="22" name="Picture 21" descr="Chart, pie chart">
              <a:extLst>
                <a:ext uri="{FF2B5EF4-FFF2-40B4-BE49-F238E27FC236}">
                  <a16:creationId xmlns:a16="http://schemas.microsoft.com/office/drawing/2014/main" id="{7C87C5C0-880C-F7E7-C77D-96D3DB087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7" r="-2" b="247"/>
            <a:stretch/>
          </p:blipFill>
          <p:spPr>
            <a:xfrm>
              <a:off x="331309" y="46921"/>
              <a:ext cx="11344940" cy="676069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B27D58-F19C-EDC9-D669-9ABBCDB51CE1}"/>
                </a:ext>
              </a:extLst>
            </p:cNvPr>
            <p:cNvSpPr txBox="1"/>
            <p:nvPr/>
          </p:nvSpPr>
          <p:spPr>
            <a:xfrm>
              <a:off x="7843520" y="2702560"/>
              <a:ext cx="2174240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Annual Appeal 42%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C63CD4-6D40-E6E4-3157-EE4BA0028AE6}"/>
                </a:ext>
              </a:extLst>
            </p:cNvPr>
            <p:cNvSpPr txBox="1"/>
            <p:nvPr/>
          </p:nvSpPr>
          <p:spPr>
            <a:xfrm>
              <a:off x="6939280" y="4683760"/>
              <a:ext cx="1270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Grants 17%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190EC8-9CFA-6C21-17C3-DD56D4F0D8F9}"/>
                </a:ext>
              </a:extLst>
            </p:cNvPr>
            <p:cNvSpPr txBox="1"/>
            <p:nvPr/>
          </p:nvSpPr>
          <p:spPr>
            <a:xfrm>
              <a:off x="4976055" y="2354228"/>
              <a:ext cx="189210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Big Book Sale 20%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F14FFE-558F-1D8C-3F46-DDD042830D44}"/>
                </a:ext>
              </a:extLst>
            </p:cNvPr>
            <p:cNvSpPr txBox="1"/>
            <p:nvPr/>
          </p:nvSpPr>
          <p:spPr>
            <a:xfrm>
              <a:off x="5057336" y="355600"/>
              <a:ext cx="220159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Mini Book Sales, BFF and other sales 6%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540663-2105-E244-3620-987A3998186A}"/>
                </a:ext>
              </a:extLst>
            </p:cNvPr>
            <p:cNvSpPr txBox="1"/>
            <p:nvPr/>
          </p:nvSpPr>
          <p:spPr>
            <a:xfrm>
              <a:off x="7461739" y="355600"/>
              <a:ext cx="100701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Café 1%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8709BC-5337-3FAB-AFA6-5D622E9E3471}"/>
                </a:ext>
              </a:extLst>
            </p:cNvPr>
            <p:cNvSpPr txBox="1"/>
            <p:nvPr/>
          </p:nvSpPr>
          <p:spPr>
            <a:xfrm>
              <a:off x="5323840" y="4222095"/>
              <a:ext cx="154432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Unsolicited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Donations 9%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183822-ACC4-D548-3B9A-9CFEBA241D47}"/>
                </a:ext>
              </a:extLst>
            </p:cNvPr>
            <p:cNvSpPr txBox="1"/>
            <p:nvPr/>
          </p:nvSpPr>
          <p:spPr>
            <a:xfrm>
              <a:off x="3410635" y="3852763"/>
              <a:ext cx="220159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Online Book Sales 4%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B9A5C8-6789-7902-E4C7-929D4DB5137E}"/>
                </a:ext>
              </a:extLst>
            </p:cNvPr>
            <p:cNvSpPr txBox="1"/>
            <p:nvPr/>
          </p:nvSpPr>
          <p:spPr>
            <a:xfrm>
              <a:off x="2581422" y="3242603"/>
              <a:ext cx="21453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Friends @ Home 1%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5931D8-B7EC-29D6-940A-A74A218B9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10222" y="3611935"/>
              <a:ext cx="534572" cy="144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E34801-857E-230C-4B8E-28390D892F1E}"/>
                </a:ext>
              </a:extLst>
            </p:cNvPr>
            <p:cNvCxnSpPr>
              <a:cxnSpLocks/>
            </p:cNvCxnSpPr>
            <p:nvPr/>
          </p:nvCxnSpPr>
          <p:spPr>
            <a:xfrm>
              <a:off x="7482841" y="678765"/>
              <a:ext cx="0" cy="3149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0D9575-F995-D943-FD31-323E812152DC}"/>
                </a:ext>
              </a:extLst>
            </p:cNvPr>
            <p:cNvSpPr/>
            <p:nvPr/>
          </p:nvSpPr>
          <p:spPr>
            <a:xfrm>
              <a:off x="471268" y="2089052"/>
              <a:ext cx="1892105" cy="3945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451FA3-9D82-7286-25E0-1E2E2FC0AF4F}"/>
              </a:ext>
            </a:extLst>
          </p:cNvPr>
          <p:cNvSpPr txBox="1"/>
          <p:nvPr/>
        </p:nvSpPr>
        <p:spPr>
          <a:xfrm>
            <a:off x="683879" y="199787"/>
            <a:ext cx="39785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2022 FAL Income Sources</a:t>
            </a:r>
          </a:p>
        </p:txBody>
      </p:sp>
    </p:spTree>
    <p:extLst>
      <p:ext uri="{BB962C8B-B14F-4D97-AF65-F5344CB8AC3E}">
        <p14:creationId xmlns:p14="http://schemas.microsoft.com/office/powerpoint/2010/main" val="8830770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C0DA6-1B12-FEF0-4FDA-FD4AFC058775}"/>
              </a:ext>
            </a:extLst>
          </p:cNvPr>
          <p:cNvGrpSpPr/>
          <p:nvPr/>
        </p:nvGrpSpPr>
        <p:grpSpPr>
          <a:xfrm>
            <a:off x="88809" y="436477"/>
            <a:ext cx="10817598" cy="5687742"/>
            <a:chOff x="88809" y="436477"/>
            <a:chExt cx="10817598" cy="5687742"/>
          </a:xfrm>
        </p:grpSpPr>
        <p:pic>
          <p:nvPicPr>
            <p:cNvPr id="5" name="Picture 4" descr="Chart, pie chart&#10;&#10;Description automatically generated">
              <a:extLst>
                <a:ext uri="{FF2B5EF4-FFF2-40B4-BE49-F238E27FC236}">
                  <a16:creationId xmlns:a16="http://schemas.microsoft.com/office/drawing/2014/main" id="{A6845D84-8187-DCFF-E759-AE1556878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28"/>
            <a:stretch/>
          </p:blipFill>
          <p:spPr>
            <a:xfrm>
              <a:off x="88809" y="436477"/>
              <a:ext cx="10817598" cy="55710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BA23F6-23B3-1830-2CB7-802146C95E28}"/>
                </a:ext>
              </a:extLst>
            </p:cNvPr>
            <p:cNvSpPr txBox="1"/>
            <p:nvPr/>
          </p:nvSpPr>
          <p:spPr>
            <a:xfrm>
              <a:off x="7031980" y="1865061"/>
              <a:ext cx="2767476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Boys &amp; Girls Programs 24%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C2608D-34B9-7C64-01D9-21502EA09E46}"/>
                </a:ext>
              </a:extLst>
            </p:cNvPr>
            <p:cNvSpPr txBox="1"/>
            <p:nvPr/>
          </p:nvSpPr>
          <p:spPr>
            <a:xfrm>
              <a:off x="7410957" y="3986187"/>
              <a:ext cx="2767476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Adult &amp; Teen Programs 18%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07C02A-9340-EA81-C9AD-B541EF7BB31D}"/>
                </a:ext>
              </a:extLst>
            </p:cNvPr>
            <p:cNvSpPr txBox="1"/>
            <p:nvPr/>
          </p:nvSpPr>
          <p:spPr>
            <a:xfrm>
              <a:off x="6337415" y="4984008"/>
              <a:ext cx="3012931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Alameda/Summer Reads 7%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530575-B053-303F-D120-A18862AE981E}"/>
                </a:ext>
              </a:extLst>
            </p:cNvPr>
            <p:cNvSpPr txBox="1"/>
            <p:nvPr/>
          </p:nvSpPr>
          <p:spPr>
            <a:xfrm>
              <a:off x="3856528" y="5570222"/>
              <a:ext cx="1789068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Subscriptions 3%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E4EEAA-A10C-B4B7-1C43-19E3F6E39849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 flipH="1">
              <a:off x="5552435" y="5221896"/>
              <a:ext cx="448149" cy="56391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A727D6-2368-F1F7-24DB-6A947112D61C}"/>
                </a:ext>
              </a:extLst>
            </p:cNvPr>
            <p:cNvSpPr/>
            <p:nvPr/>
          </p:nvSpPr>
          <p:spPr>
            <a:xfrm>
              <a:off x="88809" y="888672"/>
              <a:ext cx="2507803" cy="5235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15CF68-9614-0F7D-0208-06F074019AFA}"/>
                </a:ext>
              </a:extLst>
            </p:cNvPr>
            <p:cNvSpPr txBox="1"/>
            <p:nvPr/>
          </p:nvSpPr>
          <p:spPr>
            <a:xfrm>
              <a:off x="1529393" y="3137113"/>
              <a:ext cx="3100598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Other Library Programs 48%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E64CED-425F-44B9-51AD-C85B2BF3A8F5}"/>
                </a:ext>
              </a:extLst>
            </p:cNvPr>
            <p:cNvSpPr/>
            <p:nvPr/>
          </p:nvSpPr>
          <p:spPr>
            <a:xfrm>
              <a:off x="5867065" y="5037230"/>
              <a:ext cx="267037" cy="1846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0D980E-E706-D703-E828-762DA11037EC}"/>
                </a:ext>
              </a:extLst>
            </p:cNvPr>
            <p:cNvSpPr txBox="1"/>
            <p:nvPr/>
          </p:nvSpPr>
          <p:spPr>
            <a:xfrm>
              <a:off x="2514602" y="518621"/>
              <a:ext cx="764562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How the Library uses the Friends’ donations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74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F4C3-B18A-DD90-CD95-28DDDBEC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TO OUR VOLUNTEERS!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4C0B0-1251-26DD-4482-5A886344D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0" r="12776" b="2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85FF2-E19C-7B3C-92B0-6E91FF7AB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409" r="-1" b="9885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A8466-8AE7-0B56-BBBA-2448C432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67" r="2" b="1279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29FB-0C9F-14FC-484B-8FBDBE39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/>
              <a:t>ANNUAL REPORT TO THE COMMUNITY</a:t>
            </a:r>
            <a:endParaRPr lang="en-US" b="1" dirty="0"/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7D83A01A-9217-811A-9B76-568968692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BB68-7EB0-6C99-EAD5-1B617C80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OUTLINE</a:t>
            </a:r>
          </a:p>
          <a:p>
            <a:pPr lvl="1"/>
            <a:r>
              <a:rPr lang="en-US" sz="2800" b="1" dirty="0"/>
              <a:t>FAL BOARD</a:t>
            </a:r>
          </a:p>
          <a:p>
            <a:pPr lvl="1"/>
            <a:r>
              <a:rPr lang="en-US" sz="2800" b="1" dirty="0"/>
              <a:t>MISSION/GOALS</a:t>
            </a:r>
          </a:p>
          <a:p>
            <a:pPr lvl="1"/>
            <a:r>
              <a:rPr lang="en-US" sz="2800" b="1" dirty="0"/>
              <a:t>PROGRAMS</a:t>
            </a:r>
          </a:p>
          <a:p>
            <a:pPr lvl="1"/>
            <a:r>
              <a:rPr lang="en-US" sz="2800" b="1" dirty="0"/>
              <a:t>FINANCIAL UPDATE</a:t>
            </a:r>
          </a:p>
          <a:p>
            <a:pPr lvl="1"/>
            <a:r>
              <a:rPr lang="en-US" sz="2800" b="1" dirty="0"/>
              <a:t>QUESTIONS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65039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C5D1A9-812B-F424-84EB-1828DEF9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FAL MISSION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34FD9DBB-B5A1-F970-95F6-56406D636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12797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65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2D33E-CD69-7F19-88A1-AF365D3C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n-US" dirty="0"/>
              <a:t>FAL Board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sky, outdoor, smiling&#10;&#10;Description automatically generated">
            <a:extLst>
              <a:ext uri="{FF2B5EF4-FFF2-40B4-BE49-F238E27FC236}">
                <a16:creationId xmlns:a16="http://schemas.microsoft.com/office/drawing/2014/main" id="{BB7B0CB1-AA58-BFD4-CEE3-7B01845E9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 b="-1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9B71434-5F5B-A00B-484D-B866EE882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-3" b="788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5FA645F-DCDA-2894-8DAA-C4AFDB3EA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964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042CC-4E3A-E676-F9A1-440D9051A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US" sz="3200" dirty="0"/>
              <a:t>A Working Board</a:t>
            </a:r>
          </a:p>
          <a:p>
            <a:r>
              <a:rPr lang="en-US" sz="3200" dirty="0"/>
              <a:t>16 Members elected for 3-year terms, renewable</a:t>
            </a:r>
          </a:p>
          <a:p>
            <a:r>
              <a:rPr lang="en-US" sz="3200" dirty="0"/>
              <a:t>3 new Board Members added in 2023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170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CE03-4A44-98C5-EE35-09358552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n-US" dirty="0"/>
              <a:t>NEW BOARD MEMBERS IN 2022</a:t>
            </a:r>
          </a:p>
        </p:txBody>
      </p: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17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19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F9C4D8ED-5282-88D3-F95E-E16E34C26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r="-4" b="3558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person, outdoor, person, day&#10;&#10;Description automatically generated">
            <a:extLst>
              <a:ext uri="{FF2B5EF4-FFF2-40B4-BE49-F238E27FC236}">
                <a16:creationId xmlns:a16="http://schemas.microsoft.com/office/drawing/2014/main" id="{7E5F833D-D270-F80A-E9E5-A1E6E51D7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r="2" b="2012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7" name="Picture 6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86EF56C7-38A0-BA10-3EB0-B3041EC76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 r="4" b="8326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8861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97D4CB3-3CC3-A580-0082-3C1459BA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BOARD MEMBERS LEAVING IN 2022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Freeform: Shape 68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reeform: Shape 7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reeform: Shape 72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907C9-AADC-5B84-2E57-F006A5BA0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0" b="-2"/>
          <a:stretch/>
        </p:blipFill>
        <p:spPr>
          <a:xfrm>
            <a:off x="2319193" y="164573"/>
            <a:ext cx="1768394" cy="1636279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BE2840-50E7-79F5-0EC6-57962974F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302" y="1303108"/>
            <a:ext cx="1827742" cy="1807712"/>
          </a:xfrm>
          <a:prstGeom prst="rect">
            <a:avLst/>
          </a:prstGeom>
        </p:spPr>
      </p:pic>
      <p:pic>
        <p:nvPicPr>
          <p:cNvPr id="5" name="Content Placeholder 4" descr="A picture containing text, book, indoor, shelf&#10;&#10;Description automatically generated">
            <a:extLst>
              <a:ext uri="{FF2B5EF4-FFF2-40B4-BE49-F238E27FC236}">
                <a16:creationId xmlns:a16="http://schemas.microsoft.com/office/drawing/2014/main" id="{CB94D5F8-20FD-9228-DF68-9CA61CBD36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59" b="-2"/>
          <a:stretch/>
        </p:blipFill>
        <p:spPr>
          <a:xfrm>
            <a:off x="149008" y="3015343"/>
            <a:ext cx="2452968" cy="3655218"/>
          </a:xfrm>
          <a:prstGeom prst="rect">
            <a:avLst/>
          </a:pr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92E0D77-A6C8-6E2D-F0F1-3F439C8158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r="12780" b="3"/>
          <a:stretch/>
        </p:blipFill>
        <p:spPr>
          <a:xfrm>
            <a:off x="9901290" y="268539"/>
            <a:ext cx="2141702" cy="267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01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9B19-644C-2446-43D4-FABFD110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DIVERSIFICATION in USED BOOKSALES</a:t>
            </a:r>
          </a:p>
        </p:txBody>
      </p:sp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02B7980-A780-DF3B-C5B7-C901CB98D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r="2183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6" name="Picture 5" descr="A group of people in a library">
            <a:extLst>
              <a:ext uri="{FF2B5EF4-FFF2-40B4-BE49-F238E27FC236}">
                <a16:creationId xmlns:a16="http://schemas.microsoft.com/office/drawing/2014/main" id="{DDC9E433-3898-C693-B649-2995D97F5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r="-1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BB47C62-FB71-B8DB-E00F-3E236E877A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2" r="2" b="1579"/>
          <a:stretch/>
        </p:blipFill>
        <p:spPr>
          <a:xfrm>
            <a:off x="20" y="4472609"/>
            <a:ext cx="4848284" cy="2385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846B42-2578-2B4D-5FB5-9739789A1619}"/>
              </a:ext>
            </a:extLst>
          </p:cNvPr>
          <p:cNvSpPr txBox="1"/>
          <p:nvPr/>
        </p:nvSpPr>
        <p:spPr>
          <a:xfrm>
            <a:off x="1391831" y="3429000"/>
            <a:ext cx="1715512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 BOOK SALE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AB96B-0CFF-096A-DD72-2B8297DD8DD6}"/>
              </a:ext>
            </a:extLst>
          </p:cNvPr>
          <p:cNvSpPr txBox="1"/>
          <p:nvPr/>
        </p:nvSpPr>
        <p:spPr>
          <a:xfrm>
            <a:off x="8019207" y="3600956"/>
            <a:ext cx="2103929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BOOKS FOR FRIENDS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9527B-BC58-E0C6-E003-20D91194E0CE}"/>
              </a:ext>
            </a:extLst>
          </p:cNvPr>
          <p:cNvSpPr txBox="1"/>
          <p:nvPr/>
        </p:nvSpPr>
        <p:spPr>
          <a:xfrm>
            <a:off x="1056640" y="6254044"/>
            <a:ext cx="1920240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 BOOK SALE</a:t>
            </a:r>
          </a:p>
        </p:txBody>
      </p:sp>
    </p:spTree>
    <p:extLst>
      <p:ext uri="{BB962C8B-B14F-4D97-AF65-F5344CB8AC3E}">
        <p14:creationId xmlns:p14="http://schemas.microsoft.com/office/powerpoint/2010/main" val="1331746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97663-16E8-ADB6-93DD-E90EBA08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 b="1"/>
              <a:t>USED BOOKSALE PLANS FOR 2023</a:t>
            </a:r>
          </a:p>
        </p:txBody>
      </p:sp>
      <p:sp>
        <p:nvSpPr>
          <p:cNvPr id="4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C75D2-F2EA-4FDF-F9D8-8E690759A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740552"/>
          </a:xfrm>
        </p:spPr>
        <p:txBody>
          <a:bodyPr>
            <a:normAutofit/>
          </a:bodyPr>
          <a:lstStyle/>
          <a:p>
            <a:r>
              <a:rPr lang="en-US" sz="2400" b="1" dirty="0"/>
              <a:t>SCHEDULE THE O’CLUB BIG BOOK SALE IN FALL 2023</a:t>
            </a:r>
          </a:p>
          <a:p>
            <a:r>
              <a:rPr lang="en-US" sz="2400" b="1" dirty="0"/>
              <a:t>HOLD 2 MINI SALES AT THE LIBRARY’S STAFFORD ROOM</a:t>
            </a:r>
          </a:p>
          <a:p>
            <a:r>
              <a:rPr lang="en-US" sz="2400" b="1" dirty="0"/>
              <a:t>MARKET BFF TO INCREASE SALES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CONTINUE TO WORK WITH BOOKFOREST AND AMAZON FOR HIGHER VALUE USED BOOKS</a:t>
            </a:r>
          </a:p>
        </p:txBody>
      </p:sp>
      <p:pic>
        <p:nvPicPr>
          <p:cNvPr id="5" name="Picture 4" descr="A picture containing text, person, sitting, indoor&#10;&#10;Description automatically generated">
            <a:extLst>
              <a:ext uri="{FF2B5EF4-FFF2-40B4-BE49-F238E27FC236}">
                <a16:creationId xmlns:a16="http://schemas.microsoft.com/office/drawing/2014/main" id="{D9DA23EA-E862-C251-8FE6-6D90BA946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r="11054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46919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FD6A-883B-4DFF-E664-E792CD69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298" y="805534"/>
            <a:ext cx="3976912" cy="52469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/>
              <a:t>BOOKS FOR FRIENDS - BFF</a:t>
            </a:r>
            <a:br>
              <a:rPr lang="en-US" sz="5000" dirty="0"/>
            </a:br>
            <a:br>
              <a:rPr lang="en-US" sz="5000" dirty="0"/>
            </a:br>
            <a:br>
              <a:rPr lang="en-US" sz="5000" dirty="0"/>
            </a:br>
            <a:br>
              <a:rPr lang="en-US" sz="5000" dirty="0"/>
            </a:b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OPENED March 2022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57FD2-C47D-D1D4-BBFB-425259E7A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4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2279D6-E357-4733-2B2E-C725F459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83" y="1910828"/>
            <a:ext cx="2578003" cy="257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6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11787</TotalTime>
  <Words>320</Words>
  <Application>Microsoft Office PowerPoint</Application>
  <PresentationFormat>Widescreen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Next LT Pro</vt:lpstr>
      <vt:lpstr>Calibri</vt:lpstr>
      <vt:lpstr>Calibri Light</vt:lpstr>
      <vt:lpstr>Wingdings</vt:lpstr>
      <vt:lpstr>Office Theme</vt:lpstr>
      <vt:lpstr>PowerPoint Presentation</vt:lpstr>
      <vt:lpstr>ANNUAL REPORT TO THE COMMUNITY</vt:lpstr>
      <vt:lpstr>FAL MISSION</vt:lpstr>
      <vt:lpstr>FAL Board</vt:lpstr>
      <vt:lpstr>NEW BOARD MEMBERS IN 2022</vt:lpstr>
      <vt:lpstr>BOARD MEMBERS LEAVING IN 2022</vt:lpstr>
      <vt:lpstr>DIVERSIFICATION in USED BOOKSALES</vt:lpstr>
      <vt:lpstr>USED BOOKSALE PLANS FOR 2023</vt:lpstr>
      <vt:lpstr>BOOKS FOR FRIENDS - BFF      OPENED March 2022</vt:lpstr>
      <vt:lpstr>FRIENDS @ HOME 2022 ART DOCENT PRESENTATIONS</vt:lpstr>
      <vt:lpstr>FRIENDS @ HOME:  13 AUTHOR PRESENTATIONS</vt:lpstr>
      <vt:lpstr>BOOKS INC FUNDRAISER</vt:lpstr>
      <vt:lpstr>PowerPoint Presentation</vt:lpstr>
      <vt:lpstr>PowerPoint Presentation</vt:lpstr>
      <vt:lpstr>THANKS TO OUR VOLUNTEERS!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Butter</dc:creator>
  <cp:lastModifiedBy>Karen Manuel</cp:lastModifiedBy>
  <cp:revision>15</cp:revision>
  <dcterms:created xsi:type="dcterms:W3CDTF">2020-06-23T19:53:06Z</dcterms:created>
  <dcterms:modified xsi:type="dcterms:W3CDTF">2023-02-25T02:12:50Z</dcterms:modified>
</cp:coreProperties>
</file>